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68FFA3-7E09-6CF3-FDA5-03C7CAE376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495887-2846-9353-7A79-7C269508E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3CFBAE-7E03-2D2B-0202-E347E59E1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ECAD35-1181-A57E-6409-BBEC865DA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B1CFF0-51E5-D6AF-F00C-C38A3335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653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BD79A5-D33B-A584-56A0-A4A3FF066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EB3ED3-2ABC-1E57-8690-D477B6E88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0B0325-2EB6-E8D5-0D5A-D472F3AEF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5F6D46-0A35-A26C-0104-B81C6648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3255F8-63EC-F546-8F33-83B6ADFD0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393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210C320-9036-AD15-9946-2940842E5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9063AFB-1B8A-097D-ED0D-CE0D98C4C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73A6A3-BA65-3093-640E-4DF2E1565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4F9461-D3B9-9AF5-137D-5976F90E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F1CD91-44F9-5561-BF74-376C83F78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174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18984C-EDEC-A932-B66D-E5FAE96F3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9A8DFE-F3D1-34B3-BF8F-64F666676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2613C7-8CED-311F-0473-919AF4D9C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18F80F-6280-2126-5E53-DEC79D3AA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E4A594-6EF8-D806-AF5E-02FDAA199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02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F24165-7F6B-D2F2-B581-5467B10B6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064C89-67C7-2B02-DEDD-3F7D0FF0E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526D2B-45FD-FDBA-9854-C35829C26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71A638-A628-B19E-A529-C1A9259D4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D38828-B212-B3F9-C89F-E3CD58DF6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9964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7EB830-A61B-8E7E-9CDF-2E1B4D9D7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511776-F3A3-F5AF-CE36-B6DF9EB3F6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87B53E-AB05-833F-7E2C-8666F6BC46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C1FF0F-5EA0-E16F-9A7D-42A04A459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F9EB20B-946A-B16A-4265-262C293F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38389EA-63B8-E586-9880-15800E7EC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20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065B41-7F9B-F872-985B-8CBE14942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C79F45F-20A7-7513-2FB8-EA850BE02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059C8B-CD3B-A43C-014D-232DACA4BC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6624F7-EDEE-BDD2-1B27-A043D6DF18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5EAE100-4D41-C57D-D6DD-CB749F4255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CDDFF40-32FF-03BA-4505-046B23F8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0988720-2141-82C9-A047-7F0BF2650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EB093F5-7590-2E38-0F45-809EF4FFB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844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0DC4C-BBB2-9B67-D170-F89B338F2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DA7F132-2ECE-C469-E701-A04D3CA66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3DF2E3B-BA29-52A7-E6EB-870651EB8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880508-6402-4A2B-FBED-A23ED2B52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03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446407-A534-4EAF-68AE-B79707255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6996ADC-D1D2-AD76-7DF4-1A5E708D3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B2A21A-E29F-E106-32E4-CA285F04C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6410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D9C3D-5058-DD7B-F5CF-52C0EF71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993007-5C7C-A819-2D3B-20F7EE821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A3DE3D3-9A6A-DE63-134A-2D5DFAFEA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80FC3F-A378-428D-FEFA-7B2063C5E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3C9A9C-14C8-16DC-E587-EC7F507F0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6F366F-155D-D011-AFC8-923DAF2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5137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E6A0-9B23-B785-1D7F-1658E9415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579EC26-5AE1-2174-45B6-CAC89B3A7C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48E9854-2C56-97A9-FE60-7BA29CA9D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1FE414-9AE9-B0D9-4116-F2C3434D1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C047D9A-A4F9-68EF-4775-E7CB9E631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A4E019-067F-FC65-EEDE-89DE0F92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188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36B2DF5-0420-4233-42FA-03D3F103C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A3FF97-B494-9AE9-5DC9-8924FD776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735223-774B-D77B-44F2-808B148C1A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91244-440F-43EF-B77E-2FEE3E9CB395}" type="datetimeFigureOut">
              <a:rPr lang="zh-CN" altLang="en-US" smtClean="0"/>
              <a:t>2022/5/6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A52A54-1E5F-13C2-446D-2EC8EC28B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B7C356-4092-5D89-3BCA-D2E865013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68FB9-57F0-4418-AB3B-4548F9264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16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bots.ox.ac.uk/~vgg/data/animal_parts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www.di.ens.fr/willow/research/proposalflow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cvlab.postech.ac.kr/research/SPair-71k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10F2180-6795-2C45-18DF-8DD12A1EF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3289" y="1137920"/>
            <a:ext cx="6737032" cy="5465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E590B04-EE0A-3DAD-234A-506B6C3E90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714612"/>
              </p:ext>
            </p:extLst>
          </p:nvPr>
        </p:nvGraphicFramePr>
        <p:xfrm>
          <a:off x="0" y="0"/>
          <a:ext cx="12192000" cy="9499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29439420"/>
                    </a:ext>
                  </a:extLst>
                </a:gridCol>
                <a:gridCol w="1686560">
                  <a:extLst>
                    <a:ext uri="{9D8B030D-6E8A-4147-A177-3AD203B41FA5}">
                      <a16:colId xmlns:a16="http://schemas.microsoft.com/office/drawing/2014/main" val="3933223090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731110723"/>
                    </a:ext>
                  </a:extLst>
                </a:gridCol>
                <a:gridCol w="2153920">
                  <a:extLst>
                    <a:ext uri="{9D8B030D-6E8A-4147-A177-3AD203B41FA5}">
                      <a16:colId xmlns:a16="http://schemas.microsoft.com/office/drawing/2014/main" val="3777476852"/>
                    </a:ext>
                  </a:extLst>
                </a:gridCol>
                <a:gridCol w="2194560">
                  <a:extLst>
                    <a:ext uri="{9D8B030D-6E8A-4147-A177-3AD203B41FA5}">
                      <a16:colId xmlns:a16="http://schemas.microsoft.com/office/drawing/2014/main" val="1219676706"/>
                    </a:ext>
                  </a:extLst>
                </a:gridCol>
                <a:gridCol w="3088640">
                  <a:extLst>
                    <a:ext uri="{9D8B030D-6E8A-4147-A177-3AD203B41FA5}">
                      <a16:colId xmlns:a16="http://schemas.microsoft.com/office/drawing/2014/main" val="1344933492"/>
                    </a:ext>
                  </a:extLst>
                </a:gridCol>
              </a:tblGrid>
              <a:tr h="31064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Dataset name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Size (pairs)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Class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Source datasets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Annotations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Characteristics</a:t>
                      </a:r>
                    </a:p>
                  </a:txBody>
                  <a:tcPr marL="31750" marR="31750" marT="31750" marB="31750" anchor="ctr"/>
                </a:tc>
                <a:extLst>
                  <a:ext uri="{0D108BD9-81ED-4DB2-BD59-A6C34878D82A}">
                    <a16:rowId xmlns:a16="http://schemas.microsoft.com/office/drawing/2014/main" val="85811642"/>
                  </a:ext>
                </a:extLst>
              </a:tr>
              <a:tr h="563114">
                <a:tc>
                  <a:txBody>
                    <a:bodyPr/>
                    <a:lstStyle/>
                    <a:p>
                      <a:pPr algn="ctr"/>
                      <a:r>
                        <a:rPr lang="en-US" u="none" strike="noStrike" dirty="0">
                          <a:solidFill>
                            <a:srgbClr val="0073E6"/>
                          </a:solidFill>
                          <a:effectLst/>
                          <a:hlinkClick r:id="rId3"/>
                        </a:rPr>
                        <a:t>Animal-parts</a:t>
                      </a:r>
                      <a:endParaRPr lang="en-US" dirty="0">
                        <a:effectLst/>
                      </a:endParaRP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effectLst/>
                        </a:rPr>
                        <a:t>≈</a:t>
                      </a:r>
                      <a:r>
                        <a:rPr lang="en-US" altLang="zh-CN">
                          <a:effectLst/>
                        </a:rPr>
                        <a:t>7,000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100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ILSVRC 2012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/>
                        </a:rPr>
                        <a:t>keypoints</a:t>
                      </a:r>
                      <a:r>
                        <a:rPr lang="en-US" dirty="0">
                          <a:effectLst/>
                        </a:rPr>
                        <a:t> (1~6)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keypoints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limited to eyes and feet of animals</a:t>
                      </a:r>
                    </a:p>
                  </a:txBody>
                  <a:tcPr marL="31750" marR="31750" marT="31750" marB="31750" anchor="ctr"/>
                </a:tc>
                <a:extLst>
                  <a:ext uri="{0D108BD9-81ED-4DB2-BD59-A6C34878D82A}">
                    <a16:rowId xmlns:a16="http://schemas.microsoft.com/office/drawing/2014/main" val="4083160107"/>
                  </a:ext>
                </a:extLst>
              </a:tr>
            </a:tbl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CCD9865F-D777-D58B-F8B3-657D7559B35D}"/>
              </a:ext>
            </a:extLst>
          </p:cNvPr>
          <p:cNvSpPr txBox="1">
            <a:spLocks/>
          </p:cNvSpPr>
          <p:nvPr/>
        </p:nvSpPr>
        <p:spPr>
          <a:xfrm>
            <a:off x="-645160" y="853122"/>
            <a:ext cx="4739640" cy="5695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Semantic Correspondence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9282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E590B04-EE0A-3DAD-234A-506B6C3E90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245559"/>
              </p:ext>
            </p:extLst>
          </p:nvPr>
        </p:nvGraphicFramePr>
        <p:xfrm>
          <a:off x="0" y="0"/>
          <a:ext cx="12192000" cy="151307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29439420"/>
                    </a:ext>
                  </a:extLst>
                </a:gridCol>
                <a:gridCol w="1686560">
                  <a:extLst>
                    <a:ext uri="{9D8B030D-6E8A-4147-A177-3AD203B41FA5}">
                      <a16:colId xmlns:a16="http://schemas.microsoft.com/office/drawing/2014/main" val="3933223090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731110723"/>
                    </a:ext>
                  </a:extLst>
                </a:gridCol>
                <a:gridCol w="2153920">
                  <a:extLst>
                    <a:ext uri="{9D8B030D-6E8A-4147-A177-3AD203B41FA5}">
                      <a16:colId xmlns:a16="http://schemas.microsoft.com/office/drawing/2014/main" val="3777476852"/>
                    </a:ext>
                  </a:extLst>
                </a:gridCol>
                <a:gridCol w="2194560">
                  <a:extLst>
                    <a:ext uri="{9D8B030D-6E8A-4147-A177-3AD203B41FA5}">
                      <a16:colId xmlns:a16="http://schemas.microsoft.com/office/drawing/2014/main" val="1219676706"/>
                    </a:ext>
                  </a:extLst>
                </a:gridCol>
                <a:gridCol w="3088640">
                  <a:extLst>
                    <a:ext uri="{9D8B030D-6E8A-4147-A177-3AD203B41FA5}">
                      <a16:colId xmlns:a16="http://schemas.microsoft.com/office/drawing/2014/main" val="1344933492"/>
                    </a:ext>
                  </a:extLst>
                </a:gridCol>
              </a:tblGrid>
              <a:tr h="31064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Dataset name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Size (pairs)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Class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Source datasets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Annotations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Characteristics</a:t>
                      </a:r>
                    </a:p>
                  </a:txBody>
                  <a:tcPr marL="31750" marR="31750" marT="31750" marB="31750" anchor="ctr"/>
                </a:tc>
                <a:extLst>
                  <a:ext uri="{0D108BD9-81ED-4DB2-BD59-A6C34878D82A}">
                    <a16:rowId xmlns:a16="http://schemas.microsoft.com/office/drawing/2014/main" val="85811642"/>
                  </a:ext>
                </a:extLst>
              </a:tr>
              <a:tr h="563114">
                <a:tc>
                  <a:txBody>
                    <a:bodyPr/>
                    <a:lstStyle/>
                    <a:p>
                      <a:pPr algn="ctr"/>
                      <a:r>
                        <a:rPr lang="en-US" u="none" strike="noStrike" dirty="0">
                          <a:solidFill>
                            <a:srgbClr val="0073E6"/>
                          </a:solidFill>
                          <a:effectLst/>
                          <a:hlinkClick r:id="rId2"/>
                        </a:rPr>
                        <a:t>PF-WILLOW</a:t>
                      </a:r>
                      <a:endParaRPr lang="en-US" dirty="0">
                        <a:effectLst/>
                      </a:endParaRP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900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5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PASCAL VOC 2007, Caltech-256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/>
                        </a:rPr>
                        <a:t>keypoints</a:t>
                      </a:r>
                      <a:r>
                        <a:rPr lang="en-US" dirty="0">
                          <a:effectLst/>
                        </a:rPr>
                        <a:t> (10)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center-aligned images, pairs with the same viewpoint</a:t>
                      </a:r>
                    </a:p>
                  </a:txBody>
                  <a:tcPr marL="31750" marR="31750" marT="31750" marB="31750" anchor="ctr"/>
                </a:tc>
                <a:extLst>
                  <a:ext uri="{0D108BD9-81ED-4DB2-BD59-A6C34878D82A}">
                    <a16:rowId xmlns:a16="http://schemas.microsoft.com/office/drawing/2014/main" val="4083160107"/>
                  </a:ext>
                </a:extLst>
              </a:tr>
              <a:tr h="563114">
                <a:tc>
                  <a:txBody>
                    <a:bodyPr/>
                    <a:lstStyle/>
                    <a:p>
                      <a:pPr algn="ctr"/>
                      <a:r>
                        <a:rPr lang="en-US" u="none" strike="noStrike">
                          <a:solidFill>
                            <a:srgbClr val="0073E6"/>
                          </a:solidFill>
                          <a:effectLst/>
                          <a:hlinkClick r:id="rId2"/>
                        </a:rPr>
                        <a:t>PF-PASCAL</a:t>
                      </a:r>
                      <a:endParaRPr lang="en-US">
                        <a:effectLst/>
                      </a:endParaRP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1,300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20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PASCAL VOC 2007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/>
                        </a:rPr>
                        <a:t>keypoints</a:t>
                      </a:r>
                      <a:r>
                        <a:rPr lang="en-US" dirty="0">
                          <a:effectLst/>
                        </a:rPr>
                        <a:t> (4~17)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pairs with the same viewpoint</a:t>
                      </a:r>
                    </a:p>
                  </a:txBody>
                  <a:tcPr marL="31750" marR="31750" marT="31750" marB="31750" anchor="ctr"/>
                </a:tc>
                <a:extLst>
                  <a:ext uri="{0D108BD9-81ED-4DB2-BD59-A6C34878D82A}">
                    <a16:rowId xmlns:a16="http://schemas.microsoft.com/office/drawing/2014/main" val="3147590433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97F5CD69-2E95-C31B-327A-C50EA5CA2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59" y="2105660"/>
            <a:ext cx="11191081" cy="3114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457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E590B04-EE0A-3DAD-234A-506B6C3E90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657163"/>
              </p:ext>
            </p:extLst>
          </p:nvPr>
        </p:nvGraphicFramePr>
        <p:xfrm>
          <a:off x="0" y="0"/>
          <a:ext cx="12192000" cy="9499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29439420"/>
                    </a:ext>
                  </a:extLst>
                </a:gridCol>
                <a:gridCol w="1686560">
                  <a:extLst>
                    <a:ext uri="{9D8B030D-6E8A-4147-A177-3AD203B41FA5}">
                      <a16:colId xmlns:a16="http://schemas.microsoft.com/office/drawing/2014/main" val="3933223090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731110723"/>
                    </a:ext>
                  </a:extLst>
                </a:gridCol>
                <a:gridCol w="2153920">
                  <a:extLst>
                    <a:ext uri="{9D8B030D-6E8A-4147-A177-3AD203B41FA5}">
                      <a16:colId xmlns:a16="http://schemas.microsoft.com/office/drawing/2014/main" val="3777476852"/>
                    </a:ext>
                  </a:extLst>
                </a:gridCol>
                <a:gridCol w="2194560">
                  <a:extLst>
                    <a:ext uri="{9D8B030D-6E8A-4147-A177-3AD203B41FA5}">
                      <a16:colId xmlns:a16="http://schemas.microsoft.com/office/drawing/2014/main" val="1219676706"/>
                    </a:ext>
                  </a:extLst>
                </a:gridCol>
                <a:gridCol w="3088640">
                  <a:extLst>
                    <a:ext uri="{9D8B030D-6E8A-4147-A177-3AD203B41FA5}">
                      <a16:colId xmlns:a16="http://schemas.microsoft.com/office/drawing/2014/main" val="1344933492"/>
                    </a:ext>
                  </a:extLst>
                </a:gridCol>
              </a:tblGrid>
              <a:tr h="31064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Dataset name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Size (pairs)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Class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Source datasets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Annotations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Characteristics</a:t>
                      </a:r>
                    </a:p>
                  </a:txBody>
                  <a:tcPr marL="31750" marR="31750" marT="31750" marB="31750" anchor="ctr"/>
                </a:tc>
                <a:extLst>
                  <a:ext uri="{0D108BD9-81ED-4DB2-BD59-A6C34878D82A}">
                    <a16:rowId xmlns:a16="http://schemas.microsoft.com/office/drawing/2014/main" val="85811642"/>
                  </a:ext>
                </a:extLst>
              </a:tr>
              <a:tr h="5631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  <a:hlinkClick r:id="rId2"/>
                        </a:rPr>
                        <a:t>SPair-71k</a:t>
                      </a:r>
                      <a:endParaRPr lang="en-US" dirty="0">
                        <a:effectLst/>
                      </a:endParaRP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70,958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18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PASCAL3D+, PASCAL VOC 2012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/>
                        </a:rPr>
                        <a:t>keypoints</a:t>
                      </a:r>
                      <a:r>
                        <a:rPr lang="en-US" dirty="0">
                          <a:effectLst/>
                        </a:rPr>
                        <a:t> (3~30)</a:t>
                      </a:r>
                    </a:p>
                  </a:txBody>
                  <a:tcPr marL="31750" marR="31750" marT="31750" marB="317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large-scale data with diverse variations, rich annotations</a:t>
                      </a:r>
                    </a:p>
                  </a:txBody>
                  <a:tcPr marL="31750" marR="31750" marT="31750" marB="31750" anchor="ctr"/>
                </a:tc>
                <a:extLst>
                  <a:ext uri="{0D108BD9-81ED-4DB2-BD59-A6C34878D82A}">
                    <a16:rowId xmlns:a16="http://schemas.microsoft.com/office/drawing/2014/main" val="4083160107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334F4870-C0B8-CE56-C8B8-635A95EF1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156" y="1398134"/>
            <a:ext cx="7142480" cy="34997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9FA2E3D-0CBB-4B63-C2A1-0F7862CF6B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0656" y="1155140"/>
            <a:ext cx="2219188" cy="154670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9BBDF1E-69A1-EADD-524B-F97542D2B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0656" y="2701847"/>
            <a:ext cx="1271904" cy="383631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4040EDF-75ED-17E3-D610-7D5F00ED94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5520" y="4620002"/>
            <a:ext cx="2641600" cy="213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719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40280DA7-5283-9FD1-149D-5E9510B4A122}"/>
              </a:ext>
            </a:extLst>
          </p:cNvPr>
          <p:cNvGrpSpPr/>
          <p:nvPr/>
        </p:nvGrpSpPr>
        <p:grpSpPr>
          <a:xfrm>
            <a:off x="1595118" y="78730"/>
            <a:ext cx="9001763" cy="2168948"/>
            <a:chOff x="1595118" y="78730"/>
            <a:chExt cx="9001763" cy="216894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46C1E51D-5FB0-0E34-BF23-39EE7663D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5118" y="78730"/>
              <a:ext cx="9001763" cy="2168948"/>
            </a:xfrm>
            <a:prstGeom prst="rect">
              <a:avLst/>
            </a:prstGeom>
          </p:spPr>
        </p:pic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A345EDFB-12C7-3473-2B1F-5876C90849B2}"/>
                </a:ext>
              </a:extLst>
            </p:cNvPr>
            <p:cNvSpPr/>
            <p:nvPr/>
          </p:nvSpPr>
          <p:spPr>
            <a:xfrm>
              <a:off x="2350135" y="1088089"/>
              <a:ext cx="151765" cy="150229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A226668-242C-D7D1-9E77-16854B65365C}"/>
                </a:ext>
              </a:extLst>
            </p:cNvPr>
            <p:cNvSpPr/>
            <p:nvPr/>
          </p:nvSpPr>
          <p:spPr>
            <a:xfrm>
              <a:off x="2639060" y="1088089"/>
              <a:ext cx="151765" cy="150229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20CC7F34-3C7C-0F83-B452-0411D371B7D7}"/>
                </a:ext>
              </a:extLst>
            </p:cNvPr>
            <p:cNvSpPr/>
            <p:nvPr/>
          </p:nvSpPr>
          <p:spPr>
            <a:xfrm>
              <a:off x="2494598" y="1211914"/>
              <a:ext cx="151765" cy="150229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BA36AEA7-D9ED-2AC9-5A8F-2BDB3A967EB2}"/>
                </a:ext>
              </a:extLst>
            </p:cNvPr>
            <p:cNvSpPr/>
            <p:nvPr/>
          </p:nvSpPr>
          <p:spPr>
            <a:xfrm>
              <a:off x="9203901" y="1114493"/>
              <a:ext cx="151765" cy="150229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3F106B7-AD29-8538-5C43-9F5E2A9887AD}"/>
                </a:ext>
              </a:extLst>
            </p:cNvPr>
            <p:cNvSpPr/>
            <p:nvPr/>
          </p:nvSpPr>
          <p:spPr>
            <a:xfrm>
              <a:off x="9492826" y="1114493"/>
              <a:ext cx="151765" cy="150229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F46842C-0BCA-4D55-9F03-F45CFC860885}"/>
                </a:ext>
              </a:extLst>
            </p:cNvPr>
            <p:cNvSpPr/>
            <p:nvPr/>
          </p:nvSpPr>
          <p:spPr>
            <a:xfrm>
              <a:off x="9348364" y="1238318"/>
              <a:ext cx="151765" cy="150229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E20436F1-CBA4-C8FF-0971-FE4639365068}"/>
                </a:ext>
              </a:extLst>
            </p:cNvPr>
            <p:cNvSpPr/>
            <p:nvPr/>
          </p:nvSpPr>
          <p:spPr>
            <a:xfrm>
              <a:off x="6913668" y="1136799"/>
              <a:ext cx="151765" cy="150229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0333842D-0F7A-CFDB-80A4-FC29851AB4B5}"/>
                </a:ext>
              </a:extLst>
            </p:cNvPr>
            <p:cNvSpPr/>
            <p:nvPr/>
          </p:nvSpPr>
          <p:spPr>
            <a:xfrm>
              <a:off x="7202593" y="1136799"/>
              <a:ext cx="151765" cy="150229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33292DE5-9769-0F7D-7388-CC0C9B1F28EC}"/>
                </a:ext>
              </a:extLst>
            </p:cNvPr>
            <p:cNvSpPr/>
            <p:nvPr/>
          </p:nvSpPr>
          <p:spPr>
            <a:xfrm>
              <a:off x="7058131" y="1260624"/>
              <a:ext cx="151765" cy="150229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46D08FF7-E67E-448C-408C-40AB55B99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60" y="2585245"/>
            <a:ext cx="4064534" cy="97933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40C5AB5-5FD4-1601-5168-33B55AEE92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960" y="3688408"/>
            <a:ext cx="4064534" cy="97933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68EA284-C3F0-2F04-93A4-739CBBACD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960" y="4790573"/>
            <a:ext cx="4064534" cy="979338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A2D48087-DD5D-ED73-7711-72D484ACC036}"/>
              </a:ext>
            </a:extLst>
          </p:cNvPr>
          <p:cNvGrpSpPr/>
          <p:nvPr/>
        </p:nvGrpSpPr>
        <p:grpSpPr>
          <a:xfrm>
            <a:off x="4667369" y="2736187"/>
            <a:ext cx="7107233" cy="1712467"/>
            <a:chOff x="4646990" y="2708349"/>
            <a:chExt cx="7107233" cy="1712467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3498A6BE-BD2E-BD9C-BE97-79D63BC4A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46990" y="2708349"/>
              <a:ext cx="7107233" cy="1712467"/>
            </a:xfrm>
            <a:prstGeom prst="rect">
              <a:avLst/>
            </a:prstGeom>
          </p:spPr>
        </p:pic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5FD003CC-37AB-9AE0-28B4-80D8714D3601}"/>
                </a:ext>
              </a:extLst>
            </p:cNvPr>
            <p:cNvSpPr/>
            <p:nvPr/>
          </p:nvSpPr>
          <p:spPr>
            <a:xfrm>
              <a:off x="5203658" y="3147008"/>
              <a:ext cx="173254" cy="173254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67E5491B-7A50-6D49-4ED6-1A851937C726}"/>
                </a:ext>
              </a:extLst>
            </p:cNvPr>
            <p:cNvSpPr/>
            <p:nvPr/>
          </p:nvSpPr>
          <p:spPr>
            <a:xfrm>
              <a:off x="5438608" y="3198710"/>
              <a:ext cx="173254" cy="173254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FC45C621-B3E0-9D49-BB46-D69142684F91}"/>
                </a:ext>
              </a:extLst>
            </p:cNvPr>
            <p:cNvSpPr/>
            <p:nvPr/>
          </p:nvSpPr>
          <p:spPr>
            <a:xfrm>
              <a:off x="5290285" y="3343995"/>
              <a:ext cx="173254" cy="173254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DC54B953-EBFF-9644-6BEC-5542542510B5}"/>
                </a:ext>
              </a:extLst>
            </p:cNvPr>
            <p:cNvSpPr/>
            <p:nvPr/>
          </p:nvSpPr>
          <p:spPr>
            <a:xfrm>
              <a:off x="8820670" y="3147008"/>
              <a:ext cx="173254" cy="173254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B564589B-54FA-4D78-0C52-E1B84D615287}"/>
                </a:ext>
              </a:extLst>
            </p:cNvPr>
            <p:cNvSpPr/>
            <p:nvPr/>
          </p:nvSpPr>
          <p:spPr>
            <a:xfrm>
              <a:off x="9055620" y="3198710"/>
              <a:ext cx="173254" cy="173254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FC22628A-6CD3-5639-2954-F75BFE2EF622}"/>
                </a:ext>
              </a:extLst>
            </p:cNvPr>
            <p:cNvSpPr/>
            <p:nvPr/>
          </p:nvSpPr>
          <p:spPr>
            <a:xfrm>
              <a:off x="8907297" y="3343995"/>
              <a:ext cx="173254" cy="173254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B6880AEA-EAFF-50EF-9D09-CFA72DF45CC5}"/>
                </a:ext>
              </a:extLst>
            </p:cNvPr>
            <p:cNvSpPr/>
            <p:nvPr/>
          </p:nvSpPr>
          <p:spPr>
            <a:xfrm>
              <a:off x="10628303" y="3145382"/>
              <a:ext cx="173254" cy="173254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3073D77A-5521-84A4-FF53-8FCBFDF466D7}"/>
                </a:ext>
              </a:extLst>
            </p:cNvPr>
            <p:cNvSpPr/>
            <p:nvPr/>
          </p:nvSpPr>
          <p:spPr>
            <a:xfrm>
              <a:off x="10863253" y="3197084"/>
              <a:ext cx="173254" cy="173254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7C8FE8BC-45BC-067F-8022-2CF1D0945841}"/>
                </a:ext>
              </a:extLst>
            </p:cNvPr>
            <p:cNvSpPr/>
            <p:nvPr/>
          </p:nvSpPr>
          <p:spPr>
            <a:xfrm>
              <a:off x="10714930" y="3342369"/>
              <a:ext cx="173254" cy="173254"/>
            </a:xfrm>
            <a:prstGeom prst="ellipse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48" name="组合 2047">
            <a:extLst>
              <a:ext uri="{FF2B5EF4-FFF2-40B4-BE49-F238E27FC236}">
                <a16:creationId xmlns:a16="http://schemas.microsoft.com/office/drawing/2014/main" id="{2A0CE9DC-E7AA-9EC9-60C4-DDF4B132344C}"/>
              </a:ext>
            </a:extLst>
          </p:cNvPr>
          <p:cNvGrpSpPr/>
          <p:nvPr/>
        </p:nvGrpSpPr>
        <p:grpSpPr>
          <a:xfrm>
            <a:off x="4646990" y="4566101"/>
            <a:ext cx="7107234" cy="1712467"/>
            <a:chOff x="4646990" y="4566101"/>
            <a:chExt cx="7107234" cy="1712467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F1D9EFF6-1FC2-15D0-7BFD-662E1C2A1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646990" y="4566101"/>
              <a:ext cx="7107234" cy="1712467"/>
            </a:xfrm>
            <a:prstGeom prst="rect">
              <a:avLst/>
            </a:prstGeom>
          </p:spPr>
        </p:pic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754B45F5-BB2E-18BC-D730-89C179108BA5}"/>
                </a:ext>
              </a:extLst>
            </p:cNvPr>
            <p:cNvSpPr/>
            <p:nvPr/>
          </p:nvSpPr>
          <p:spPr>
            <a:xfrm>
              <a:off x="4829395" y="5642454"/>
              <a:ext cx="173254" cy="173254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E0274ECC-F9AE-9F54-FBD8-B1D108202CD1}"/>
                </a:ext>
              </a:extLst>
            </p:cNvPr>
            <p:cNvSpPr/>
            <p:nvPr/>
          </p:nvSpPr>
          <p:spPr>
            <a:xfrm>
              <a:off x="5804755" y="5585528"/>
              <a:ext cx="173254" cy="173254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07FCC94D-A6BF-D93E-1230-28AE984CCC7C}"/>
                </a:ext>
              </a:extLst>
            </p:cNvPr>
            <p:cNvSpPr/>
            <p:nvPr/>
          </p:nvSpPr>
          <p:spPr>
            <a:xfrm>
              <a:off x="8430839" y="5653583"/>
              <a:ext cx="173254" cy="173254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C2B7DECD-68BA-E5CF-61D5-300F7096D528}"/>
                </a:ext>
              </a:extLst>
            </p:cNvPr>
            <p:cNvSpPr/>
            <p:nvPr/>
          </p:nvSpPr>
          <p:spPr>
            <a:xfrm>
              <a:off x="9406199" y="5596657"/>
              <a:ext cx="173254" cy="173254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076C6B2E-3CFB-717C-B016-CE9F661CB8C0}"/>
                </a:ext>
              </a:extLst>
            </p:cNvPr>
            <p:cNvSpPr/>
            <p:nvPr/>
          </p:nvSpPr>
          <p:spPr>
            <a:xfrm>
              <a:off x="10234239" y="5635196"/>
              <a:ext cx="173254" cy="173254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57946A99-9AF5-C5E9-CBE2-9F56866D93BA}"/>
                </a:ext>
              </a:extLst>
            </p:cNvPr>
            <p:cNvSpPr/>
            <p:nvPr/>
          </p:nvSpPr>
          <p:spPr>
            <a:xfrm>
              <a:off x="11209599" y="5578270"/>
              <a:ext cx="173254" cy="173254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2742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108</Words>
  <Application>Microsoft Office PowerPoint</Application>
  <PresentationFormat>宽屏</PresentationFormat>
  <Paragraphs>43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Junxiao</dc:creator>
  <cp:lastModifiedBy>Wang Junxiao</cp:lastModifiedBy>
  <cp:revision>48</cp:revision>
  <dcterms:created xsi:type="dcterms:W3CDTF">2022-05-06T00:50:09Z</dcterms:created>
  <dcterms:modified xsi:type="dcterms:W3CDTF">2022-05-06T07:53:08Z</dcterms:modified>
</cp:coreProperties>
</file>

<file path=docProps/thumbnail.jpeg>
</file>